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9"/>
  </p:sldMasterIdLst>
  <p:notesMasterIdLst>
    <p:notesMasterId r:id="rId24"/>
  </p:notesMasterIdLst>
  <p:handoutMasterIdLst>
    <p:handoutMasterId r:id="rId25"/>
  </p:handoutMasterIdLst>
  <p:sldIdLst>
    <p:sldId id="274" r:id="rId10"/>
    <p:sldId id="267" r:id="rId11"/>
    <p:sldId id="314" r:id="rId12"/>
    <p:sldId id="317" r:id="rId13"/>
    <p:sldId id="321" r:id="rId14"/>
    <p:sldId id="320" r:id="rId15"/>
    <p:sldId id="318" r:id="rId16"/>
    <p:sldId id="319" r:id="rId17"/>
    <p:sldId id="306" r:id="rId18"/>
    <p:sldId id="323" r:id="rId19"/>
    <p:sldId id="324" r:id="rId20"/>
    <p:sldId id="322" r:id="rId21"/>
    <p:sldId id="325" r:id="rId22"/>
    <p:sldId id="304" r:id="rId23"/>
  </p:sldIdLst>
  <p:sldSz cx="12192000" cy="6858000"/>
  <p:notesSz cx="6802438" cy="9934575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485C146-0F74-4B21-A226-F042479497BA}">
          <p14:sldIdLst>
            <p14:sldId id="274"/>
            <p14:sldId id="267"/>
            <p14:sldId id="314"/>
            <p14:sldId id="317"/>
            <p14:sldId id="321"/>
            <p14:sldId id="320"/>
            <p14:sldId id="318"/>
            <p14:sldId id="319"/>
            <p14:sldId id="306"/>
            <p14:sldId id="323"/>
            <p14:sldId id="324"/>
            <p14:sldId id="322"/>
            <p14:sldId id="325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4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DJORDJEVIC" initials="DD" lastIdx="1" clrIdx="0">
    <p:extLst>
      <p:ext uri="{19B8F6BF-5375-455C-9EA6-DF929625EA0E}">
        <p15:presenceInfo xmlns:p15="http://schemas.microsoft.com/office/powerpoint/2012/main" userId="Daniel DJORDJEVI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F5F5F5"/>
    <a:srgbClr val="F2F2F2"/>
    <a:srgbClr val="729EAC"/>
    <a:srgbClr val="003F72"/>
    <a:srgbClr val="AEAEAE"/>
    <a:srgbClr val="1B2426"/>
    <a:srgbClr val="36BCEC"/>
    <a:srgbClr val="C5C5C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0" autoAdjust="0"/>
    <p:restoredTop sz="85035" autoAdjust="0"/>
  </p:normalViewPr>
  <p:slideViewPr>
    <p:cSldViewPr snapToGrid="0">
      <p:cViewPr>
        <p:scale>
          <a:sx n="95" d="100"/>
          <a:sy n="95" d="100"/>
        </p:scale>
        <p:origin x="60" y="150"/>
      </p:cViewPr>
      <p:guideLst>
        <p:guide orient="horz" pos="2160"/>
        <p:guide pos="148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2716" y="-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customXml" Target="../customXml/item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2.xml"/><Relationship Id="rId24" Type="http://schemas.openxmlformats.org/officeDocument/2006/relationships/notesMaster" Target="notesMasters/notesMaster1.xml"/><Relationship Id="rId5" Type="http://schemas.openxmlformats.org/officeDocument/2006/relationships/customXml" Target="../customXml/item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1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3141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8D525-35B7-450E-8C75-4BE8369D7F5E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3141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63D3A4-7015-470B-A9C6-A014ED5755A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53141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E5972-CBBB-4023-8759-0C7966C10F27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9475" cy="3352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0244" y="4781014"/>
            <a:ext cx="5441950" cy="39117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53141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1A5318-939B-41C4-B2B7-F2FA09E45FC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7A7365-8A65-457F-8A7E-7C196FDD7021}" type="slidenum">
              <a:rPr lang="fr-FR" smtClean="0">
                <a:solidFill>
                  <a:prstClr val="black"/>
                </a:solidFill>
              </a:rPr>
              <a:pPr/>
              <a:t>1</a:t>
            </a:fld>
            <a:endParaRPr lang="fr-FR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6936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Will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916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82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3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65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86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36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74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153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850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049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Daniel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984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Will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1A5318-939B-41C4-B2B7-F2FA09E45F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61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géné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Title 11"/>
          <p:cNvSpPr>
            <a:spLocks noGrp="1"/>
          </p:cNvSpPr>
          <p:nvPr>
            <p:ph type="title"/>
          </p:nvPr>
        </p:nvSpPr>
        <p:spPr>
          <a:xfrm>
            <a:off x="706705" y="2371437"/>
            <a:ext cx="10948447" cy="1895101"/>
          </a:xfrm>
        </p:spPr>
        <p:txBody>
          <a:bodyPr>
            <a:normAutofit/>
          </a:bodyPr>
          <a:lstStyle>
            <a:lvl1pPr>
              <a:defRPr sz="5000">
                <a:solidFill>
                  <a:srgbClr val="003F7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706705" y="4947145"/>
            <a:ext cx="8729793" cy="331865"/>
          </a:xfrm>
        </p:spPr>
        <p:txBody>
          <a:bodyPr>
            <a:noAutofit/>
          </a:bodyPr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en-US" dirty="0" err="1"/>
              <a:t>Infos</a:t>
            </a:r>
            <a:r>
              <a:rPr lang="en-US" dirty="0"/>
              <a:t> de contact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06705" y="5371302"/>
            <a:ext cx="8729793" cy="331865"/>
          </a:xfrm>
        </p:spPr>
        <p:txBody>
          <a:bodyPr>
            <a:noAutofit/>
          </a:bodyPr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en-US" dirty="0"/>
              <a:t>Date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nécessaire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68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740611" y="779503"/>
            <a:ext cx="0" cy="5287990"/>
          </a:xfrm>
          <a:prstGeom prst="line">
            <a:avLst/>
          </a:prstGeom>
          <a:ln w="19050">
            <a:solidFill>
              <a:srgbClr val="003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4"/>
          <p:cNvSpPr>
            <a:spLocks noGrp="1"/>
          </p:cNvSpPr>
          <p:nvPr>
            <p:ph type="title"/>
          </p:nvPr>
        </p:nvSpPr>
        <p:spPr>
          <a:xfrm>
            <a:off x="1216131" y="2274592"/>
            <a:ext cx="10548521" cy="1894407"/>
          </a:xfrm>
        </p:spPr>
        <p:txBody>
          <a:bodyPr>
            <a:noAutofit/>
          </a:bodyPr>
          <a:lstStyle>
            <a:lvl1pPr>
              <a:defRPr sz="5400">
                <a:solidFill>
                  <a:srgbClr val="003F7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sz="7479" b="0" dirty="0">
              <a:solidFill>
                <a:srgbClr val="3C90D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66875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05353" y="298885"/>
            <a:ext cx="10948447" cy="954628"/>
          </a:xfrm>
        </p:spPr>
        <p:txBody>
          <a:bodyPr>
            <a:normAutofit/>
          </a:bodyPr>
          <a:lstStyle>
            <a:lvl1pPr>
              <a:defRPr sz="4000">
                <a:solidFill>
                  <a:srgbClr val="003F7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6"/>
          <p:cNvSpPr>
            <a:spLocks noGrp="1"/>
          </p:cNvSpPr>
          <p:nvPr>
            <p:ph sz="quarter" idx="10"/>
          </p:nvPr>
        </p:nvSpPr>
        <p:spPr>
          <a:xfrm>
            <a:off x="405353" y="1443970"/>
            <a:ext cx="10515600" cy="3151580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11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85436" y="6383773"/>
            <a:ext cx="2743200" cy="365125"/>
          </a:xfrm>
        </p:spPr>
        <p:txBody>
          <a:bodyPr/>
          <a:lstStyle/>
          <a:p>
            <a:fld id="{FD75484A-00CE-413B-A42D-12133EF7A6D4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45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pour votre atten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740611" y="779503"/>
            <a:ext cx="0" cy="5287990"/>
          </a:xfrm>
          <a:prstGeom prst="line">
            <a:avLst/>
          </a:prstGeom>
          <a:ln w="19050">
            <a:solidFill>
              <a:srgbClr val="003F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216025" y="4318000"/>
            <a:ext cx="10548938" cy="1884837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Pour plus </a:t>
            </a:r>
            <a:r>
              <a:rPr lang="en-US" dirty="0" err="1"/>
              <a:t>d’informations</a:t>
            </a:r>
            <a:r>
              <a:rPr lang="en-US" dirty="0"/>
              <a:t>, </a:t>
            </a:r>
            <a:r>
              <a:rPr lang="en-US" dirty="0" err="1"/>
              <a:t>n’hésitez</a:t>
            </a:r>
            <a:r>
              <a:rPr lang="en-US" dirty="0"/>
              <a:t> pas à </a:t>
            </a:r>
            <a:r>
              <a:rPr lang="en-US" dirty="0" err="1"/>
              <a:t>contacter</a:t>
            </a:r>
            <a:r>
              <a:rPr lang="en-US" dirty="0"/>
              <a:t> :</a:t>
            </a:r>
          </a:p>
          <a:p>
            <a:pPr lvl="0"/>
            <a:r>
              <a:rPr lang="en-US" dirty="0" err="1"/>
              <a:t>Personne</a:t>
            </a:r>
            <a:r>
              <a:rPr lang="en-US" dirty="0"/>
              <a:t> 1</a:t>
            </a:r>
          </a:p>
          <a:p>
            <a:pPr lvl="0"/>
            <a:r>
              <a:rPr lang="en-US" dirty="0" err="1"/>
              <a:t>Personne</a:t>
            </a:r>
            <a:r>
              <a:rPr lang="en-US" dirty="0"/>
              <a:t> 2 </a:t>
            </a:r>
            <a:endParaRPr lang="fr-FR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093477" y="2967335"/>
            <a:ext cx="10114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kern="1200" dirty="0">
                <a:solidFill>
                  <a:srgbClr val="003F7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Merci pour </a:t>
            </a:r>
            <a:r>
              <a:rPr lang="en-US" sz="5400" kern="1200" dirty="0" err="1">
                <a:solidFill>
                  <a:srgbClr val="003F7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votre</a:t>
            </a:r>
            <a:r>
              <a:rPr lang="en-US" sz="5400" kern="1200" dirty="0">
                <a:solidFill>
                  <a:srgbClr val="003F7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 attention !</a:t>
            </a:r>
            <a:endParaRPr lang="fr-FR" sz="5400" kern="1200" dirty="0">
              <a:solidFill>
                <a:srgbClr val="003F72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209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4"/>
          </p:nvPr>
        </p:nvSpPr>
        <p:spPr>
          <a:xfrm>
            <a:off x="85436" y="638377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5484A-00CE-413B-A42D-12133EF7A6D4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93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3" r:id="rId2"/>
    <p:sldLayoutId id="2147483649" r:id="rId3"/>
    <p:sldLayoutId id="2147483659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github.com/Willovent" TargetMode="External"/><Relationship Id="rId4" Type="http://schemas.openxmlformats.org/officeDocument/2006/relationships/hyperlink" Target="https://github.com/Seloris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kusto/query/sqlcheatshee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loris/meetup-featureModule" TargetMode="External"/><Relationship Id="rId2" Type="http://schemas.openxmlformats.org/officeDocument/2006/relationships/hyperlink" Target="https://github.com/Willovent/global-azure-bootcamp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61" y="1602017"/>
            <a:ext cx="12192161" cy="19370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06705" y="1730775"/>
            <a:ext cx="10948447" cy="1895101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Développez vos applications web avec le framework analytique de Microsoft</a:t>
            </a:r>
            <a:endParaRPr lang="fr-FR" sz="4400" dirty="0"/>
          </a:p>
        </p:txBody>
      </p:sp>
      <p:sp>
        <p:nvSpPr>
          <p:cNvPr id="3" name="Rectangle 2"/>
          <p:cNvSpPr/>
          <p:nvPr/>
        </p:nvSpPr>
        <p:spPr>
          <a:xfrm>
            <a:off x="0" y="3497821"/>
            <a:ext cx="12192000" cy="852223"/>
          </a:xfrm>
          <a:prstGeom prst="rect">
            <a:avLst/>
          </a:prstGeom>
          <a:solidFill>
            <a:srgbClr val="003F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dirty="0">
                <a:solidFill>
                  <a:srgbClr val="C5C5C5"/>
                </a:solidFill>
              </a:rPr>
              <a:t>Application Insights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B93C6D7-5988-489B-B742-4112F251D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928" y="4722742"/>
            <a:ext cx="1571844" cy="157184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5B80088-0696-4664-9B29-B408438CD102}"/>
              </a:ext>
            </a:extLst>
          </p:cNvPr>
          <p:cNvSpPr txBox="1"/>
          <p:nvPr/>
        </p:nvSpPr>
        <p:spPr>
          <a:xfrm>
            <a:off x="1208845" y="5054835"/>
            <a:ext cx="3089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/>
              <a:t>Daniel </a:t>
            </a:r>
            <a:r>
              <a:rPr lang="fr-FR" b="1" dirty="0"/>
              <a:t>Djordjevic</a:t>
            </a:r>
          </a:p>
          <a:p>
            <a:pPr algn="r"/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https://github.com/Seloris</a:t>
            </a:r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67DC3EC-3A40-4CEC-AA08-BCA90F6AF4A0}"/>
              </a:ext>
            </a:extLst>
          </p:cNvPr>
          <p:cNvSpPr txBox="1"/>
          <p:nvPr/>
        </p:nvSpPr>
        <p:spPr>
          <a:xfrm>
            <a:off x="7922627" y="5054835"/>
            <a:ext cx="3276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William </a:t>
            </a:r>
            <a:r>
              <a:rPr lang="fr-FR" b="1" dirty="0"/>
              <a:t>Klein</a:t>
            </a:r>
          </a:p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https://github.com/Willovent</a:t>
            </a:r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BAC371DC-9E22-48EB-B04B-C444319302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7808" y="4760847"/>
            <a:ext cx="1543265" cy="153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618303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B0DF505D-D3BF-4CF3-82CF-9F784C4CA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9620" y="0"/>
            <a:ext cx="1309123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8E3CF-C34E-469B-989C-6516443D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475" y="2247900"/>
            <a:ext cx="7581900" cy="2514600"/>
          </a:xfrm>
          <a:solidFill>
            <a:schemeClr val="bg1">
              <a:alpha val="86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cs"/>
              </a:rPr>
              <a:t>Pour </a:t>
            </a:r>
            <a:r>
              <a:rPr lang="en-US" sz="6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cs"/>
              </a:rPr>
              <a:t>finir</a:t>
            </a:r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11641881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Qu’en est-il de mes problématiques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787406"/>
          </a:xfrm>
        </p:spPr>
        <p:txBody>
          <a:bodyPr>
            <a:normAutofit/>
          </a:bodyPr>
          <a:lstStyle/>
          <a:p>
            <a:r>
              <a:rPr lang="fr-FR" b="1" dirty="0"/>
              <a:t>Ma prod, elle tourne bien ?</a:t>
            </a:r>
          </a:p>
          <a:p>
            <a:pPr lvl="1"/>
            <a:r>
              <a:rPr lang="fr-FR" dirty="0"/>
              <a:t>Vue d’ensemble qui permet de constater l’état de chaque brique</a:t>
            </a:r>
          </a:p>
          <a:p>
            <a:r>
              <a:rPr lang="fr-FR" b="1" dirty="0"/>
              <a:t>Mon application web et mes services sont-ils performants ?</a:t>
            </a:r>
          </a:p>
          <a:p>
            <a:pPr lvl="1"/>
            <a:r>
              <a:rPr lang="fr-FR" dirty="0"/>
              <a:t>Voir les performances des fonctions de </a:t>
            </a:r>
            <a:r>
              <a:rPr lang="fr-FR" dirty="0" err="1"/>
              <a:t>webjob</a:t>
            </a:r>
            <a:r>
              <a:rPr lang="fr-FR" dirty="0"/>
              <a:t>, des requêtes API…</a:t>
            </a:r>
          </a:p>
          <a:p>
            <a:pPr lvl="1"/>
            <a:r>
              <a:rPr lang="fr-FR" dirty="0"/>
              <a:t>Tracker des opérations custom</a:t>
            </a:r>
          </a:p>
          <a:p>
            <a:r>
              <a:rPr lang="fr-FR" b="1" dirty="0"/>
              <a:t>Que s’est-il passé exactement pour que ça crash ? Comment dois-je réagir à cette erreur ? 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 Voir l’exception + </a:t>
            </a:r>
            <a:r>
              <a:rPr lang="fr-FR" dirty="0" err="1">
                <a:sym typeface="Wingdings" panose="05000000000000000000" pitchFamily="2" charset="2"/>
              </a:rPr>
              <a:t>StackTrace</a:t>
            </a:r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 Voir l’avant/après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Tracking</a:t>
            </a:r>
            <a:r>
              <a:rPr lang="fr-FR" dirty="0">
                <a:sym typeface="Wingdings" panose="05000000000000000000" pitchFamily="2" charset="2"/>
              </a:rPr>
              <a:t> des dépendances </a:t>
            </a:r>
          </a:p>
          <a:p>
            <a:pPr marL="457200" lvl="1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302250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Qu’en est-il de mes problématiques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170249"/>
          </a:xfrm>
        </p:spPr>
        <p:txBody>
          <a:bodyPr>
            <a:normAutofit/>
          </a:bodyPr>
          <a:lstStyle/>
          <a:p>
            <a:r>
              <a:rPr lang="fr-FR" b="1" dirty="0"/>
              <a:t>J’aurai du être plus vite au courant de ce problème…</a:t>
            </a:r>
          </a:p>
          <a:p>
            <a:pPr lvl="1"/>
            <a:r>
              <a:rPr lang="fr-FR" dirty="0"/>
              <a:t>Possibilité de mettre des alertes</a:t>
            </a:r>
          </a:p>
          <a:p>
            <a:pPr lvl="1"/>
            <a:r>
              <a:rPr lang="fr-FR" dirty="0"/>
              <a:t>Dashboard avec graphiques</a:t>
            </a:r>
          </a:p>
          <a:p>
            <a:r>
              <a:rPr lang="fr-FR" b="1" dirty="0"/>
              <a:t>Comment les utilisateurs utilisent mon système ?</a:t>
            </a:r>
          </a:p>
          <a:p>
            <a:pPr lvl="1"/>
            <a:r>
              <a:rPr lang="fr-FR" dirty="0"/>
              <a:t>Vision globale des </a:t>
            </a:r>
            <a:r>
              <a:rPr lang="fr-FR" dirty="0" err="1"/>
              <a:t>Users</a:t>
            </a:r>
            <a:r>
              <a:rPr lang="fr-FR" dirty="0"/>
              <a:t>/Sessions/</a:t>
            </a:r>
            <a:r>
              <a:rPr lang="fr-FR" dirty="0" err="1"/>
              <a:t>PageViews</a:t>
            </a:r>
            <a:r>
              <a:rPr lang="fr-FR" dirty="0"/>
              <a:t> et workflow entre les briques</a:t>
            </a:r>
          </a:p>
          <a:p>
            <a:r>
              <a:rPr lang="fr-FR" b="1" dirty="0"/>
              <a:t>J’aimerai pouvoir m’assurer que mes jobs/CRON ont été fait</a:t>
            </a:r>
          </a:p>
          <a:p>
            <a:pPr lvl="1"/>
            <a:r>
              <a:rPr lang="fr-FR" dirty="0" err="1"/>
              <a:t>Webjob</a:t>
            </a:r>
            <a:r>
              <a:rPr lang="fr-FR" dirty="0"/>
              <a:t> : les exécutions de fonctions sont loggées</a:t>
            </a:r>
          </a:p>
          <a:p>
            <a:pPr lvl="1"/>
            <a:r>
              <a:rPr lang="fr-FR" dirty="0"/>
              <a:t>Autres : ajouter des points de télémétrie custom !</a:t>
            </a: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974856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D3F350-F028-4B08-AC22-90CC9A4C6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Quelques informations utiles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653FC1-A30D-4802-93AE-4EF739DF5E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876443"/>
          </a:xfrm>
        </p:spPr>
        <p:txBody>
          <a:bodyPr/>
          <a:lstStyle/>
          <a:p>
            <a:r>
              <a:rPr lang="fr-FR" dirty="0"/>
              <a:t>3 mois de rétention sur le portail</a:t>
            </a:r>
          </a:p>
          <a:p>
            <a:r>
              <a:rPr lang="fr-FR" dirty="0"/>
              <a:t>Extraction continue dans des blobs (</a:t>
            </a:r>
            <a:r>
              <a:rPr lang="fr-FR" dirty="0" err="1"/>
              <a:t>json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/>
              <a:t>Sécurité et confidentialité des données</a:t>
            </a:r>
          </a:p>
          <a:p>
            <a:r>
              <a:rPr lang="fr-FR" dirty="0"/>
              <a:t>Aucun impact sur les performances</a:t>
            </a:r>
          </a:p>
          <a:p>
            <a:r>
              <a:rPr lang="fr-FR" dirty="0"/>
              <a:t>Attention au sampling (</a:t>
            </a:r>
            <a:r>
              <a:rPr lang="fr-FR" dirty="0" err="1"/>
              <a:t>échantillonage</a:t>
            </a:r>
            <a:r>
              <a:rPr lang="fr-FR" dirty="0"/>
              <a:t>)</a:t>
            </a:r>
          </a:p>
          <a:p>
            <a:r>
              <a:rPr lang="fr-FR" dirty="0"/>
              <a:t>SQL to </a:t>
            </a:r>
            <a:r>
              <a:rPr lang="fr-FR" dirty="0" err="1"/>
              <a:t>Kusto</a:t>
            </a:r>
            <a:endParaRPr lang="fr-FR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/>
            <a:r>
              <a:rPr lang="fr-FR" dirty="0">
                <a:hlinkClick r:id="rId3"/>
              </a:rPr>
              <a:t>https://docs.microsoft.com/en-us/azure/kusto/query/sqlcheatsheet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EE68EB-033F-4402-867D-620F934200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42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0" y="6383338"/>
            <a:ext cx="2743200" cy="365125"/>
          </a:xfrm>
        </p:spPr>
        <p:txBody>
          <a:bodyPr/>
          <a:lstStyle/>
          <a:p>
            <a:fld id="{FD75484A-00CE-413B-A42D-12133EF7A6D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E88E34-997C-44CA-B222-A2B4E32D2CC7}"/>
              </a:ext>
            </a:extLst>
          </p:cNvPr>
          <p:cNvSpPr txBox="1">
            <a:spLocks noGrp="1"/>
          </p:cNvSpPr>
          <p:nvPr>
            <p:ph type="body" sz="quarter" idx="10"/>
          </p:nvPr>
        </p:nvSpPr>
        <p:spPr>
          <a:xfrm>
            <a:off x="1216025" y="4318000"/>
            <a:ext cx="6287683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b="1" dirty="0"/>
              <a:t>Sources : </a:t>
            </a:r>
            <a:r>
              <a:rPr lang="fr-FR" sz="1800" dirty="0">
                <a:hlinkClick r:id="rId2"/>
              </a:rPr>
              <a:t>https://github.com/Willovent/global-azure-bootcamp</a:t>
            </a:r>
            <a:endParaRPr lang="fr-FR" sz="1800" b="1" dirty="0"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2660464607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BFEC36C-7188-41EA-ABDD-0AA63EA6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94FF514-A53B-42AB-A61F-EF75BFE89220}"/>
              </a:ext>
            </a:extLst>
          </p:cNvPr>
          <p:cNvSpPr txBox="1">
            <a:spLocks/>
          </p:cNvSpPr>
          <p:nvPr/>
        </p:nvSpPr>
        <p:spPr>
          <a:xfrm>
            <a:off x="1100831" y="2171700"/>
            <a:ext cx="9747682" cy="2514600"/>
          </a:xfrm>
          <a:prstGeom prst="rect">
            <a:avLst/>
          </a:prstGeom>
          <a:solidFill>
            <a:srgbClr val="F5F5F5">
              <a:alpha val="8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rgbClr val="003F7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algn="ctr"/>
            <a:r>
              <a:rPr lang="fr-FR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Application Insights, c’est quoi </a:t>
            </a:r>
            <a:r>
              <a:rPr lang="fr-FR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fr-FR" sz="4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68567320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Avez-vous déjà eu ces problématiques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170249"/>
          </a:xfrm>
        </p:spPr>
        <p:txBody>
          <a:bodyPr/>
          <a:lstStyle/>
          <a:p>
            <a:r>
              <a:rPr lang="fr-FR" dirty="0"/>
              <a:t>Ma prod, elle tourne bien ?</a:t>
            </a:r>
          </a:p>
          <a:p>
            <a:r>
              <a:rPr lang="fr-FR" dirty="0"/>
              <a:t>Mon application web et mes services sont-ils performants ?</a:t>
            </a:r>
          </a:p>
          <a:p>
            <a:r>
              <a:rPr lang="fr-FR" dirty="0"/>
              <a:t>Que s’est-il passé exactement pour que ça crash ?</a:t>
            </a:r>
          </a:p>
          <a:p>
            <a:r>
              <a:rPr lang="fr-FR" dirty="0"/>
              <a:t>Comment dois-je réagir à cette erreur ?</a:t>
            </a:r>
          </a:p>
          <a:p>
            <a:r>
              <a:rPr lang="fr-FR" dirty="0"/>
              <a:t>J’aurai du être plus vite au courant de ce problème…</a:t>
            </a:r>
          </a:p>
          <a:p>
            <a:r>
              <a:rPr lang="fr-FR" dirty="0"/>
              <a:t>Comment les utilisateurs utilisent mon système ?</a:t>
            </a:r>
          </a:p>
          <a:p>
            <a:r>
              <a:rPr lang="fr-FR" dirty="0"/>
              <a:t>J’aimerai pouvoir m’assurer que mes jobs/CRON ont été fait</a:t>
            </a: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199820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 fait Application Insights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610603"/>
          </a:xfrm>
        </p:spPr>
        <p:txBody>
          <a:bodyPr>
            <a:normAutofit/>
          </a:bodyPr>
          <a:lstStyle/>
          <a:p>
            <a:r>
              <a:rPr lang="fr-FR" dirty="0"/>
              <a:t>Récupération des informations à tous les niveaux</a:t>
            </a:r>
          </a:p>
          <a:p>
            <a:pPr lvl="1"/>
            <a:r>
              <a:rPr lang="fr-FR" dirty="0"/>
              <a:t>Front : </a:t>
            </a:r>
            <a:r>
              <a:rPr lang="fr-FR" b="1" dirty="0"/>
              <a:t>page </a:t>
            </a:r>
            <a:r>
              <a:rPr lang="fr-FR" b="1" dirty="0" err="1"/>
              <a:t>view</a:t>
            </a:r>
            <a:endParaRPr lang="fr-FR" b="1" dirty="0"/>
          </a:p>
          <a:p>
            <a:pPr lvl="1"/>
            <a:r>
              <a:rPr lang="fr-FR" dirty="0"/>
              <a:t>API : </a:t>
            </a:r>
            <a:r>
              <a:rPr lang="fr-FR" b="1" dirty="0"/>
              <a:t>requête effectuée</a:t>
            </a:r>
          </a:p>
          <a:p>
            <a:pPr lvl="1"/>
            <a:r>
              <a:rPr lang="fr-FR" dirty="0" err="1"/>
              <a:t>Webjobs</a:t>
            </a:r>
            <a:r>
              <a:rPr lang="fr-FR" dirty="0"/>
              <a:t> : </a:t>
            </a:r>
            <a:r>
              <a:rPr lang="fr-FR" b="1" dirty="0"/>
              <a:t>exécution d’une tâche</a:t>
            </a:r>
          </a:p>
          <a:p>
            <a:pPr marL="457200" lvl="1" indent="0">
              <a:buNone/>
            </a:pPr>
            <a:endParaRPr lang="fr-FR" b="1" dirty="0"/>
          </a:p>
          <a:p>
            <a:r>
              <a:rPr lang="fr-FR" dirty="0"/>
              <a:t>Stockage et traitement des données dans le cloud Azure</a:t>
            </a:r>
          </a:p>
          <a:p>
            <a:r>
              <a:rPr lang="fr-FR" dirty="0"/>
              <a:t>Mise à disposition des données </a:t>
            </a:r>
          </a:p>
          <a:p>
            <a:pPr lvl="1"/>
            <a:r>
              <a:rPr lang="fr-FR" dirty="0"/>
              <a:t>API disponible</a:t>
            </a:r>
          </a:p>
          <a:p>
            <a:pPr lvl="1"/>
            <a:r>
              <a:rPr lang="fr-FR" dirty="0"/>
              <a:t>Portail Azure</a:t>
            </a:r>
          </a:p>
          <a:p>
            <a:pPr lvl="1"/>
            <a:r>
              <a:rPr lang="fr-FR" dirty="0" err="1"/>
              <a:t>Kusto</a:t>
            </a:r>
            <a:r>
              <a:rPr lang="fr-FR" dirty="0"/>
              <a:t> </a:t>
            </a:r>
            <a:r>
              <a:rPr lang="fr-FR" dirty="0" err="1"/>
              <a:t>Query</a:t>
            </a:r>
            <a:r>
              <a:rPr lang="fr-FR" dirty="0"/>
              <a:t> </a:t>
            </a:r>
            <a:r>
              <a:rPr lang="fr-FR" dirty="0" err="1"/>
              <a:t>Language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772586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concrètement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E26684E4-F0BE-4375-A646-17EFDB12E27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70"/>
            <a:ext cx="10515600" cy="4398030"/>
          </a:xfrm>
        </p:spPr>
        <p:txBody>
          <a:bodyPr>
            <a:normAutofit/>
          </a:bodyPr>
          <a:lstStyle/>
          <a:p>
            <a:r>
              <a:rPr lang="fr-FR" dirty="0"/>
              <a:t>Différents types de télémétrie</a:t>
            </a:r>
          </a:p>
          <a:p>
            <a:pPr lvl="1"/>
            <a:r>
              <a:rPr lang="fr-FR" dirty="0" err="1"/>
              <a:t>Request</a:t>
            </a:r>
            <a:endParaRPr lang="fr-FR" dirty="0"/>
          </a:p>
          <a:p>
            <a:pPr lvl="1"/>
            <a:r>
              <a:rPr lang="fr-FR" dirty="0" err="1"/>
              <a:t>PageView</a:t>
            </a:r>
            <a:endParaRPr lang="fr-FR" dirty="0"/>
          </a:p>
          <a:p>
            <a:pPr lvl="1"/>
            <a:r>
              <a:rPr lang="fr-FR" dirty="0" err="1"/>
              <a:t>Dependency</a:t>
            </a:r>
            <a:endParaRPr lang="fr-FR" dirty="0"/>
          </a:p>
          <a:p>
            <a:pPr lvl="1"/>
            <a:r>
              <a:rPr lang="fr-FR" dirty="0"/>
              <a:t>Trace</a:t>
            </a:r>
          </a:p>
          <a:p>
            <a:pPr lvl="1"/>
            <a:r>
              <a:rPr lang="fr-FR" dirty="0"/>
              <a:t>Exception</a:t>
            </a:r>
          </a:p>
          <a:p>
            <a:pPr lvl="1"/>
            <a:r>
              <a:rPr lang="fr-FR" dirty="0"/>
              <a:t>Custom Event</a:t>
            </a:r>
          </a:p>
          <a:p>
            <a:pPr lvl="1"/>
            <a:r>
              <a:rPr lang="fr-FR" dirty="0" err="1"/>
              <a:t>Availability</a:t>
            </a:r>
            <a:endParaRPr lang="fr-FR" dirty="0"/>
          </a:p>
          <a:p>
            <a:r>
              <a:rPr lang="fr-FR" dirty="0"/>
              <a:t>Dimensions personnalisés</a:t>
            </a:r>
          </a:p>
          <a:p>
            <a:r>
              <a:rPr lang="fr-FR" dirty="0"/>
              <a:t>SDKs Open source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375121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concrètement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E26684E4-F0BE-4375-A646-17EFDB12E27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5115145"/>
          </a:xfrm>
        </p:spPr>
        <p:txBody>
          <a:bodyPr>
            <a:normAutofit/>
          </a:bodyPr>
          <a:lstStyle/>
          <a:p>
            <a:r>
              <a:rPr lang="fr-FR" dirty="0"/>
              <a:t>ASP.NET</a:t>
            </a:r>
          </a:p>
          <a:p>
            <a:pPr lvl="1"/>
            <a:r>
              <a:rPr lang="fr-FR" b="1" dirty="0" err="1"/>
              <a:t>Microsoft.ApplicationInsights.AspNetCore</a:t>
            </a:r>
            <a:endParaRPr lang="fr-FR" b="1" dirty="0"/>
          </a:p>
          <a:p>
            <a:pPr lvl="1"/>
            <a:r>
              <a:rPr lang="fr-FR" dirty="0"/>
              <a:t>Toutes les requêtes seront automatiquement loggées</a:t>
            </a:r>
          </a:p>
          <a:p>
            <a:r>
              <a:rPr lang="fr-FR" dirty="0" err="1"/>
              <a:t>WebJob</a:t>
            </a:r>
            <a:endParaRPr lang="fr-FR" dirty="0"/>
          </a:p>
          <a:p>
            <a:pPr lvl="1"/>
            <a:r>
              <a:rPr lang="fr-FR" dirty="0"/>
              <a:t>2.* : </a:t>
            </a:r>
            <a:r>
              <a:rPr lang="fr-FR" b="1" dirty="0" err="1"/>
              <a:t>Microsoft.Extensions.Logging.ApplicationInsights</a:t>
            </a:r>
            <a:endParaRPr lang="fr-FR" b="1" dirty="0"/>
          </a:p>
          <a:p>
            <a:pPr lvl="1"/>
            <a:r>
              <a:rPr lang="fr-FR" dirty="0"/>
              <a:t>3.0 :</a:t>
            </a:r>
            <a:r>
              <a:rPr lang="fr-FR" b="1" dirty="0"/>
              <a:t> </a:t>
            </a:r>
            <a:r>
              <a:rPr lang="fr-FR" b="1" dirty="0" err="1"/>
              <a:t>Microsoft.Azure.WebJobs.Logging.ApplicationInsights</a:t>
            </a:r>
            <a:endParaRPr lang="fr-FR" b="1" dirty="0"/>
          </a:p>
          <a:p>
            <a:pPr lvl="1"/>
            <a:r>
              <a:rPr lang="fr-FR" dirty="0"/>
              <a:t>Chaque exécution d’une fonction est loggée</a:t>
            </a:r>
          </a:p>
          <a:p>
            <a:r>
              <a:rPr lang="fr-FR" dirty="0"/>
              <a:t>SPA (</a:t>
            </a:r>
            <a:r>
              <a:rPr lang="fr-FR" dirty="0" err="1"/>
              <a:t>Angular</a:t>
            </a:r>
            <a:r>
              <a:rPr lang="fr-FR" dirty="0"/>
              <a:t>, </a:t>
            </a:r>
            <a:r>
              <a:rPr lang="fr-FR" dirty="0" err="1"/>
              <a:t>React</a:t>
            </a:r>
            <a:r>
              <a:rPr lang="fr-FR" dirty="0"/>
              <a:t>…)</a:t>
            </a:r>
          </a:p>
          <a:p>
            <a:pPr lvl="1"/>
            <a:r>
              <a:rPr lang="fr-FR" dirty="0"/>
              <a:t>Librairie JS dispo pour le brancher sur le routeur de la SPA</a:t>
            </a:r>
          </a:p>
          <a:p>
            <a:r>
              <a:rPr lang="fr-FR" dirty="0"/>
              <a:t>Pour chaque requête ou fonction, une opération est créée</a:t>
            </a:r>
          </a:p>
          <a:p>
            <a:pPr lvl="1"/>
            <a:r>
              <a:rPr lang="fr-FR" dirty="0"/>
              <a:t>Permet de regrouper les informations par </a:t>
            </a:r>
            <a:r>
              <a:rPr lang="fr-FR" dirty="0" err="1"/>
              <a:t>Operation</a:t>
            </a:r>
            <a:r>
              <a:rPr lang="fr-FR" dirty="0"/>
              <a:t> Id</a:t>
            </a:r>
          </a:p>
          <a:p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53512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concrètement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170249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Branché sur le </a:t>
            </a:r>
            <a:r>
              <a:rPr lang="fr-FR" b="1" dirty="0" err="1"/>
              <a:t>ILogger</a:t>
            </a:r>
            <a:endParaRPr lang="fr-FR" b="1" dirty="0"/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A136495-56C0-4968-83BA-0F5C97445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88972"/>
            <a:ext cx="12192000" cy="112979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A804884-9204-426C-BDB5-B946C5237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65537"/>
            <a:ext cx="12192000" cy="220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53351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389B-FEED-4F6C-BD19-C1DFA4EC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concrètement ?</a:t>
            </a:r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125DC9E-CB48-4FD0-89C6-870FD0C7DC0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353" y="1443969"/>
            <a:ext cx="10515600" cy="4170249"/>
          </a:xfrm>
        </p:spPr>
        <p:txBody>
          <a:bodyPr>
            <a:normAutofit/>
          </a:bodyPr>
          <a:lstStyle/>
          <a:p>
            <a:r>
              <a:rPr lang="fr-FR" b="1" dirty="0"/>
              <a:t>TelemetryClient</a:t>
            </a:r>
            <a:r>
              <a:rPr lang="fr-FR" dirty="0"/>
              <a:t> disponible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A8629-A1B7-4B7D-880F-12B5DD287B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75484A-00CE-413B-A42D-12133EF7A6D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EB13AA2F-9AED-439A-B448-1D9A25A6425B}"/>
              </a:ext>
            </a:extLst>
          </p:cNvPr>
          <p:cNvSpPr txBox="1">
            <a:spLocks/>
          </p:cNvSpPr>
          <p:nvPr/>
        </p:nvSpPr>
        <p:spPr>
          <a:xfrm>
            <a:off x="218922" y="1430316"/>
            <a:ext cx="11641645" cy="462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pPr marL="0" indent="0">
              <a:buNone/>
            </a:pPr>
            <a:endParaRPr lang="en-US" dirty="0">
              <a:latin typeface="+mn-lt"/>
              <a:cs typeface="+mn-cs"/>
            </a:endParaRPr>
          </a:p>
          <a:p>
            <a:endParaRPr lang="en-US" dirty="0">
              <a:latin typeface="+mn-lt"/>
              <a:cs typeface="+mn-cs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5B89B6A-561E-4E99-A8FA-BED15F537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3317"/>
            <a:ext cx="12192000" cy="448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88338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B0DF505D-D3BF-4CF3-82CF-9F784C4CA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9620" y="0"/>
            <a:ext cx="1309123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8E3CF-C34E-469B-989C-6516443D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475" y="2247900"/>
            <a:ext cx="7581900" cy="2514600"/>
          </a:xfrm>
          <a:solidFill>
            <a:schemeClr val="bg1">
              <a:alpha val="86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j-cs"/>
              </a:rPr>
              <a:t>Démonstration</a:t>
            </a:r>
            <a:endParaRPr lang="en-US" sz="6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04910148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Custom 2">
      <a:dk1>
        <a:srgbClr val="222A35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05AACA4383794F98A5B28ECA835883" ma:contentTypeVersion="4" ma:contentTypeDescription="Crée un document." ma:contentTypeScope="" ma:versionID="2e0504f67f834b40c820c8ef8950767f">
  <xsd:schema xmlns:xsd="http://www.w3.org/2001/XMLSchema" xmlns:xs="http://www.w3.org/2001/XMLSchema" xmlns:p="http://schemas.microsoft.com/office/2006/metadata/properties" xmlns:ns2="e55a1d43-a54d-4ac8-8521-c5f8899e0f64" targetNamespace="http://schemas.microsoft.com/office/2006/metadata/properties" ma:root="true" ma:fieldsID="7c194ae268b68b52a4ef4b1d5b18c24c" ns2:_="">
    <xsd:import namespace="e55a1d43-a54d-4ac8-8521-c5f8899e0f6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5a1d43-a54d-4ac8-8521-c5f8899e0f6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Dernier partage par heure par utilisateu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Dernier partage par heur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ontrol xmlns="http://schemas.microsoft.com/VisualStudio/2011/storyboarding/control">
  <Id Name="System.Storyboarding.Backgrounds.DesktopTaskbar" Revision="1" Stencil="System.Storyboarding.Backgrounds" StencilVersion="0.1"/>
</Control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55a1d43-a54d-4ac8-8521-c5f8899e0f64">
      <UserInfo>
        <DisplayName>François FLORIBERT</DisplayName>
        <AccountId>41</AccountId>
        <AccountType/>
      </UserInfo>
      <UserInfo>
        <DisplayName>Jonathan ANTOINE</DisplayName>
        <AccountId>13</AccountId>
        <AccountType/>
      </UserInfo>
      <UserInfo>
        <DisplayName>Pascal LAFOREST</DisplayName>
        <AccountId>22</AccountId>
        <AccountType/>
      </UserInfo>
      <UserInfo>
        <DisplayName>Thomas LEBRUN</DisplayName>
        <AccountId>14</AccountId>
        <AccountType/>
      </UserInfo>
    </SharedWithUsers>
  </documentManagement>
</p:properties>
</file>

<file path=customXml/item5.xml><?xml version="1.0" encoding="utf-8"?>
<Control xmlns="http://schemas.microsoft.com/VisualStudio/2011/storyboarding/control/v1.0">
  <Id Name="System.Storyboarding.Common.DropdownBox" RevisionId="68ea164d-c1de-47a5-804f-d4d1290fa524" Stencil="System.Storyboarding.Common" StencilRevisionId="68ea164d-c1de-47a5-804f-d4d1290fa524" StencilVersion="0.1"/>
</Control>
</file>

<file path=customXml/item6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7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8.xml><?xml version="1.0" encoding="utf-8"?>
<Control xmlns="http://schemas.microsoft.com/VisualStudio/2011/storyboarding/control/v1.0">
  <Id Name="System.Storyboarding.Common.Breadcrumb" RevisionId="68ea164d-c1de-47a5-804f-d4d1290fa524" Stencil="System.Storyboarding.Common" StencilRevisionId="68ea164d-c1de-47a5-804f-d4d1290fa524" StencilVersion="0.1"/>
</Control>
</file>

<file path=customXml/itemProps1.xml><?xml version="1.0" encoding="utf-8"?>
<ds:datastoreItem xmlns:ds="http://schemas.openxmlformats.org/officeDocument/2006/customXml" ds:itemID="{74402AF8-9E23-4B28-BACB-FF9ABB6DEA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5a1d43-a54d-4ac8-8521-c5f8899e0f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CFBBD2-7ED7-462B-8C61-0D378207450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300ED6A-44C0-4FEE-A70C-C151EE7A7704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F7FCEA64-BCA4-489E-8F84-D7EB06BF3722}">
  <ds:schemaRefs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e55a1d43-a54d-4ac8-8521-c5f8899e0f64"/>
    <ds:schemaRef ds:uri="http://schemas.microsoft.com/office/2006/metadata/properties"/>
    <ds:schemaRef ds:uri="http://purl.org/dc/dcmitype/"/>
  </ds:schemaRefs>
</ds:datastoreItem>
</file>

<file path=customXml/itemProps5.xml><?xml version="1.0" encoding="utf-8"?>
<ds:datastoreItem xmlns:ds="http://schemas.openxmlformats.org/officeDocument/2006/customXml" ds:itemID="{5A6F5145-09F5-421E-ABA8-035D9DF59D73}">
  <ds:schemaRefs>
    <ds:schemaRef ds:uri="http://schemas.microsoft.com/VisualStudio/2011/storyboarding/control/v1.0"/>
  </ds:schemaRefs>
</ds:datastoreItem>
</file>

<file path=customXml/itemProps6.xml><?xml version="1.0" encoding="utf-8"?>
<ds:datastoreItem xmlns:ds="http://schemas.openxmlformats.org/officeDocument/2006/customXml" ds:itemID="{6089AD14-2AFF-487A-A99A-106B05215CC5}">
  <ds:schemaRefs>
    <ds:schemaRef ds:uri="http://schemas.microsoft.com/VisualStudio/2011/storyboarding/control/v1.0"/>
  </ds:schemaRefs>
</ds:datastoreItem>
</file>

<file path=customXml/itemProps7.xml><?xml version="1.0" encoding="utf-8"?>
<ds:datastoreItem xmlns:ds="http://schemas.openxmlformats.org/officeDocument/2006/customXml" ds:itemID="{BCFDDF06-4D2E-4D6D-9A1B-C447B3F4EA67}">
  <ds:schemaRefs>
    <ds:schemaRef ds:uri="http://schemas.microsoft.com/VisualStudio/2011/storyboarding/control/v1.0"/>
  </ds:schemaRefs>
</ds:datastoreItem>
</file>

<file path=customXml/itemProps8.xml><?xml version="1.0" encoding="utf-8"?>
<ds:datastoreItem xmlns:ds="http://schemas.openxmlformats.org/officeDocument/2006/customXml" ds:itemID="{2ED57B16-65F0-4D88-8FC8-86653DF414F3}">
  <ds:schemaRefs>
    <ds:schemaRef ds:uri="http://schemas.microsoft.com/VisualStudio/2011/storyboarding/control/v1.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</Words>
  <Application>Microsoft Office PowerPoint</Application>
  <PresentationFormat>Grand écran</PresentationFormat>
  <Paragraphs>133</Paragraphs>
  <Slides>14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Segoe UI Light</vt:lpstr>
      <vt:lpstr>Wingdings</vt:lpstr>
      <vt:lpstr>Office Theme</vt:lpstr>
      <vt:lpstr>Développez vos applications web avec le framework analytique de Microsoft</vt:lpstr>
      <vt:lpstr>Présentation PowerPoint</vt:lpstr>
      <vt:lpstr>Avez-vous déjà eu ces problématiques ?</vt:lpstr>
      <vt:lpstr>Que fait Application Insights ?</vt:lpstr>
      <vt:lpstr>Et concrètement ?</vt:lpstr>
      <vt:lpstr>Et concrètement ?</vt:lpstr>
      <vt:lpstr>Et concrètement ?</vt:lpstr>
      <vt:lpstr>Et concrètement ?</vt:lpstr>
      <vt:lpstr>Démonstration</vt:lpstr>
      <vt:lpstr>Pour finir…</vt:lpstr>
      <vt:lpstr>Qu’en est-il de mes problématiques ?</vt:lpstr>
      <vt:lpstr>Qu’en est-il de mes problématiques ?</vt:lpstr>
      <vt:lpstr>Quelques informations utiles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Sebastien Ollivier</dc:creator>
  <cp:lastModifiedBy>Daniel Djordjevic</cp:lastModifiedBy>
  <cp:revision>131</cp:revision>
  <dcterms:modified xsi:type="dcterms:W3CDTF">2019-04-26T21:05:00Z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0x0101006A05AACA4383794F98A5B28ECA835883</vt:lpwstr>
  </property>
  <property fmtid="{D5CDD505-2E9C-101B-9397-08002B2CF9AE}" pid="3" name="Tfs.IsStoryboard">
    <vt:bool>true</vt:bool>
  </property>
</Properties>
</file>

<file path=docProps/thumbnail.jpeg>
</file>